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  <a:srgbClr val="008000"/>
    <a:srgbClr val="FF33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4240-BC1B-4730-80D3-46A5EAA78372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0FF5-9245-4975-8402-59D475FEC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4240-BC1B-4730-80D3-46A5EAA78372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0FF5-9245-4975-8402-59D475FEC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4240-BC1B-4730-80D3-46A5EAA78372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0FF5-9245-4975-8402-59D475FEC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4240-BC1B-4730-80D3-46A5EAA78372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0FF5-9245-4975-8402-59D475FEC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4240-BC1B-4730-80D3-46A5EAA78372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0FF5-9245-4975-8402-59D475FEC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4240-BC1B-4730-80D3-46A5EAA78372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0FF5-9245-4975-8402-59D475FEC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4240-BC1B-4730-80D3-46A5EAA78372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0FF5-9245-4975-8402-59D475FEC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4240-BC1B-4730-80D3-46A5EAA78372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0FF5-9245-4975-8402-59D475FEC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4240-BC1B-4730-80D3-46A5EAA78372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0FF5-9245-4975-8402-59D475FEC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4240-BC1B-4730-80D3-46A5EAA78372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0FF5-9245-4975-8402-59D475FEC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4240-BC1B-4730-80D3-46A5EAA78372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0FF5-9245-4975-8402-59D475FEC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84240-BC1B-4730-80D3-46A5EAA78372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20FF5-9245-4975-8402-59D475FEC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2190105"/>
          </a:xfrm>
        </p:spPr>
        <p:txBody>
          <a:bodyPr>
            <a:noAutofit/>
          </a:bodyPr>
          <a:lstStyle/>
          <a:p>
            <a:pPr algn="ctr"/>
            <a:r>
              <a:rPr lang="ru-RU" sz="6000" b="1" cap="none" dirty="0" smtClean="0">
                <a:ln w="31550" cmpd="sng">
                  <a:solidFill>
                    <a:srgbClr val="00660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en-US" sz="6000" b="1" cap="none" dirty="0" smtClean="0">
                <a:ln w="31550" cmpd="sng">
                  <a:solidFill>
                    <a:srgbClr val="00660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cap="none" dirty="0" smtClean="0">
                <a:ln w="31550" cmpd="sng">
                  <a:solidFill>
                    <a:srgbClr val="00660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b="1" cap="none" dirty="0" smtClean="0">
                <a:ln w="31550" cmpd="sng">
                  <a:solidFill>
                    <a:srgbClr val="00660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«Чудесное лукошко»</a:t>
            </a:r>
            <a:endParaRPr lang="ru-RU" sz="6000" b="1" cap="none" dirty="0">
              <a:ln w="31550" cmpd="sng">
                <a:solidFill>
                  <a:srgbClr val="006600"/>
                </a:solidFill>
                <a:prstDash val="solid"/>
              </a:ln>
              <a:solidFill>
                <a:srgbClr val="92D05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555776" y="4077072"/>
            <a:ext cx="6400800" cy="2567136"/>
          </a:xfrm>
        </p:spPr>
        <p:txBody>
          <a:bodyPr>
            <a:normAutofit/>
          </a:bodyPr>
          <a:lstStyle/>
          <a:p>
            <a:pPr algn="r"/>
            <a:r>
              <a:rPr lang="ru-RU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Худжаярова</a:t>
            </a:r>
            <a:r>
              <a:rPr lang="ru-RU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Л.В.                                 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(высшая категория)                                    Ялуторовск, 2021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179512" y="3645024"/>
            <a:ext cx="3721348" cy="2996952"/>
            <a:chOff x="179512" y="3861048"/>
            <a:chExt cx="3721348" cy="2996952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1560" y="3861048"/>
              <a:ext cx="3289300" cy="255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55776" y="5661248"/>
              <a:ext cx="927942" cy="7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19331317">
              <a:off x="292042" y="4101344"/>
              <a:ext cx="1311275" cy="2225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79512" y="5832475"/>
              <a:ext cx="1273175" cy="1025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763688" y="4869160"/>
              <a:ext cx="1008112" cy="857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17648408">
              <a:off x="1484916" y="5450523"/>
              <a:ext cx="1003300" cy="177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8314319"/>
              </p:ext>
            </p:extLst>
          </p:nvPr>
        </p:nvGraphicFramePr>
        <p:xfrm>
          <a:off x="251520" y="1268760"/>
          <a:ext cx="8712968" cy="454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240"/>
                <a:gridCol w="2160240"/>
                <a:gridCol w="439248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Образовательная область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Вид деятельности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Содержание деятельности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82897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Познавательное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развитие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Познавательная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Беседа о гигиенических правилах употребления овощей и фруктов;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 беседа о правилах безопасного использования садовых инструментов</a:t>
                      </a:r>
                    </a:p>
                    <a:p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Правила использования столовых приборов</a:t>
                      </a:r>
                    </a:p>
                    <a:p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Игра «Опасно – безопасно»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25646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Социально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– коммуникативное развитие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Коммуникативная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Развлечение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«Что нам осень принесла»</a:t>
                      </a:r>
                    </a:p>
                    <a:p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Сюжетно ролевые игры «Магазин», «Кафе», «Семья»</a:t>
                      </a:r>
                    </a:p>
                    <a:p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Выставка поделок из овощей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0" y="260648"/>
            <a:ext cx="3178696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продолжение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" name="Группа 203"/>
          <p:cNvGrpSpPr/>
          <p:nvPr/>
        </p:nvGrpSpPr>
        <p:grpSpPr>
          <a:xfrm>
            <a:off x="179512" y="188640"/>
            <a:ext cx="8784976" cy="6480720"/>
            <a:chOff x="179512" y="188640"/>
            <a:chExt cx="8784976" cy="648072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2771800" y="260648"/>
              <a:ext cx="2448272" cy="1080120"/>
            </a:xfrm>
            <a:prstGeom prst="roundRect">
              <a:avLst/>
            </a:prstGeom>
            <a:ln w="38100">
              <a:solidFill>
                <a:srgbClr val="00660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Знать и называть овощи, их части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179512" y="188640"/>
              <a:ext cx="2232248" cy="2160240"/>
            </a:xfrm>
            <a:prstGeom prst="roundRect">
              <a:avLst/>
            </a:prstGeom>
            <a:ln w="38100">
              <a:solidFill>
                <a:srgbClr val="00660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Составлять описательный рассказ об овоще с использованием опорной схемы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5724128" y="188640"/>
              <a:ext cx="3240360" cy="2736304"/>
            </a:xfrm>
            <a:prstGeom prst="roundRect">
              <a:avLst/>
            </a:prstGeom>
            <a:ln w="38100">
              <a:solidFill>
                <a:srgbClr val="00660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Знать, как растут овощи, где, как ухаживать за ними, о полезных свойствах, время сбора овоще, что можно приготовить из них, как заготавливают овощи на зиму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179512" y="2564904"/>
              <a:ext cx="1800200" cy="1368152"/>
            </a:xfrm>
            <a:prstGeom prst="roundRect">
              <a:avLst/>
            </a:prstGeom>
            <a:ln w="38100">
              <a:solidFill>
                <a:srgbClr val="00660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Владеть обобщающим понятием «Овощи»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179512" y="4221088"/>
              <a:ext cx="1728192" cy="2088232"/>
            </a:xfrm>
            <a:prstGeom prst="roundRect">
              <a:avLst/>
            </a:prstGeom>
            <a:ln w="38100">
              <a:solidFill>
                <a:srgbClr val="00660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Определять овощи на ощупь, на вкус и узнавать по описанию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2267744" y="5589240"/>
              <a:ext cx="3168352" cy="1080120"/>
            </a:xfrm>
            <a:prstGeom prst="roundRect">
              <a:avLst/>
            </a:prstGeom>
            <a:ln w="38100">
              <a:solidFill>
                <a:srgbClr val="00660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Находить сходства и различия овощей по нескольким признакам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5580112" y="3212976"/>
              <a:ext cx="3384376" cy="3456384"/>
            </a:xfrm>
            <a:prstGeom prst="roundRect">
              <a:avLst/>
            </a:prstGeom>
            <a:ln w="38100">
              <a:solidFill>
                <a:srgbClr val="00660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Уметь с помощью природно-бросового материала совместно с родителями находить оригинальные решения в создании необычных овощей, подбирать интересный познавательный материал к своему произведению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2555776" y="1916832"/>
              <a:ext cx="2628000" cy="2628000"/>
            </a:xfrm>
            <a:prstGeom prst="ellipse">
              <a:avLst/>
            </a:prstGeom>
            <a:ln w="38100">
              <a:solidFill>
                <a:srgbClr val="FF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Образовательный проект 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«Чудесное лукошко»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" name="Прямая со стрелкой 12"/>
            <p:cNvCxnSpPr>
              <a:stCxn id="11" idx="1"/>
              <a:endCxn id="5" idx="3"/>
            </p:cNvCxnSpPr>
            <p:nvPr/>
          </p:nvCxnSpPr>
          <p:spPr>
            <a:xfrm rot="16200000" flipV="1">
              <a:off x="2159733" y="1520788"/>
              <a:ext cx="1032933" cy="528878"/>
            </a:xfrm>
            <a:prstGeom prst="straightConnector1">
              <a:avLst/>
            </a:prstGeom>
            <a:ln>
              <a:solidFill>
                <a:srgbClr val="FF3300"/>
              </a:solidFill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>
              <a:stCxn id="11" idx="0"/>
              <a:endCxn id="4" idx="2"/>
            </p:cNvCxnSpPr>
            <p:nvPr/>
          </p:nvCxnSpPr>
          <p:spPr>
            <a:xfrm rot="5400000" flipH="1" flipV="1">
              <a:off x="3644824" y="1565720"/>
              <a:ext cx="576064" cy="126160"/>
            </a:xfrm>
            <a:prstGeom prst="straightConnector1">
              <a:avLst/>
            </a:prstGeom>
            <a:ln>
              <a:solidFill>
                <a:srgbClr val="FF3300"/>
              </a:solidFill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>
              <a:stCxn id="11" idx="7"/>
              <a:endCxn id="6" idx="1"/>
            </p:cNvCxnSpPr>
            <p:nvPr/>
          </p:nvCxnSpPr>
          <p:spPr>
            <a:xfrm rot="5400000" flipH="1" flipV="1">
              <a:off x="4889071" y="1466636"/>
              <a:ext cx="744901" cy="925214"/>
            </a:xfrm>
            <a:prstGeom prst="straightConnector1">
              <a:avLst/>
            </a:prstGeom>
            <a:ln>
              <a:solidFill>
                <a:srgbClr val="FF3300"/>
              </a:solidFill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>
              <a:stCxn id="11" idx="2"/>
              <a:endCxn id="7" idx="3"/>
            </p:cNvCxnSpPr>
            <p:nvPr/>
          </p:nvCxnSpPr>
          <p:spPr>
            <a:xfrm rot="10800000" flipV="1">
              <a:off x="1979712" y="3230832"/>
              <a:ext cx="576064" cy="18148"/>
            </a:xfrm>
            <a:prstGeom prst="straightConnector1">
              <a:avLst/>
            </a:prstGeom>
            <a:ln>
              <a:solidFill>
                <a:srgbClr val="FF3300"/>
              </a:solidFill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>
              <a:stCxn id="11" idx="3"/>
              <a:endCxn id="8" idx="3"/>
            </p:cNvCxnSpPr>
            <p:nvPr/>
          </p:nvCxnSpPr>
          <p:spPr>
            <a:xfrm rot="5400000">
              <a:off x="1871555" y="4196120"/>
              <a:ext cx="1105233" cy="1032934"/>
            </a:xfrm>
            <a:prstGeom prst="straightConnector1">
              <a:avLst/>
            </a:prstGeom>
            <a:ln>
              <a:solidFill>
                <a:srgbClr val="FF3300"/>
              </a:solidFill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>
              <a:stCxn id="11" idx="4"/>
              <a:endCxn id="9" idx="0"/>
            </p:cNvCxnSpPr>
            <p:nvPr/>
          </p:nvCxnSpPr>
          <p:spPr>
            <a:xfrm rot="5400000">
              <a:off x="3338644" y="5058108"/>
              <a:ext cx="1044408" cy="17856"/>
            </a:xfrm>
            <a:prstGeom prst="straightConnector1">
              <a:avLst/>
            </a:prstGeom>
            <a:ln>
              <a:solidFill>
                <a:srgbClr val="FF3300"/>
              </a:solidFill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>
              <a:stCxn id="11" idx="5"/>
              <a:endCxn id="10" idx="1"/>
            </p:cNvCxnSpPr>
            <p:nvPr/>
          </p:nvCxnSpPr>
          <p:spPr>
            <a:xfrm rot="16200000" flipH="1">
              <a:off x="4798915" y="4159970"/>
              <a:ext cx="781197" cy="781198"/>
            </a:xfrm>
            <a:prstGeom prst="straightConnector1">
              <a:avLst/>
            </a:prstGeom>
            <a:ln>
              <a:solidFill>
                <a:srgbClr val="FF3300"/>
              </a:solidFill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Паспорт проекта</a:t>
            </a:r>
            <a:endParaRPr lang="ru-RU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Вид проекта: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творческий</a:t>
            </a:r>
          </a:p>
          <a:p>
            <a:pPr>
              <a:buNone/>
            </a:pP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Продолжительность: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краткосрочный 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(3 недели)</a:t>
            </a:r>
            <a:endParaRPr lang="ru-RU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Участники: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воспитатели, родители, дети 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средней 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группы</a:t>
            </a:r>
          </a:p>
          <a:p>
            <a:pPr>
              <a:buNone/>
            </a:pP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Актуальность: 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слабо владеют обобщающим понятием, не умеют описывать предмет, т.к. у детей недостаточный запас прилагательных и глаголов. Участие детей в проекте позволит максимально обогатить знания и представления об овощах, их свойствах; развить связную речь, творческие способности детей, поисковую деятельность.</a:t>
            </a:r>
            <a:endParaRPr lang="ru-RU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 создание  условий для развития познавательных и творческих способностей детей в процессе разработки образовательного проекта «Чудесное лукошко»</a:t>
            </a:r>
          </a:p>
          <a:p>
            <a:pPr>
              <a:buNone/>
            </a:pP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● Обогатить представления об овощах, произрастающих в регионе (томат, тыква, баклажан, репа, свекла, лук, капуста)</a:t>
            </a:r>
          </a:p>
          <a:p>
            <a:pPr>
              <a:buNone/>
            </a:pP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● Развивать связную речь через составление описательного рассказа об овощах</a:t>
            </a:r>
          </a:p>
          <a:p>
            <a:pPr>
              <a:buNone/>
            </a:pP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● Воспитывать культуру поведения за столом</a:t>
            </a:r>
          </a:p>
          <a:p>
            <a:pPr>
              <a:buNone/>
            </a:pP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● Развитие фантазии</a:t>
            </a:r>
          </a:p>
          <a:p>
            <a:pPr>
              <a:buNone/>
            </a:pPr>
            <a:endParaRPr lang="ru-RU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10344"/>
          </a:xfrm>
        </p:spPr>
        <p:txBody>
          <a:bodyPr/>
          <a:lstStyle/>
          <a:p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Предварительная работа</a:t>
            </a:r>
            <a:endParaRPr lang="ru-RU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602128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Поисковая работа по подбору иллюстраций по теме «Овощи», изготовление технологических карт.</a:t>
            </a:r>
          </a:p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Рассматривание репродукций картин: А.Куприна «Натюрморт с кабачками и корзиной», Ван Гога «Картофель».</a:t>
            </a:r>
          </a:p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Чтение русской народной сказки «Вершки и корешки».</a:t>
            </a:r>
          </a:p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Прослушивание аудиозаписи сказки «</a:t>
            </a: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Чиполлино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Подвижные игры «Помощники», «Капуста», «Урожай».</a:t>
            </a:r>
          </a:p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Разучивание пальчиковой гимнастики «Хозяйка однажды с базара пришла».</a:t>
            </a:r>
          </a:p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Разучивание стихотворений : </a:t>
            </a: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К.Тангрыкулиева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«Капуста», Е.Благининой «приходи в огород».</a:t>
            </a:r>
          </a:p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Дидактические игры «Повар и овощи», «Сбор урожая»</a:t>
            </a:r>
          </a:p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Разработка папки-передвижки  «Вкусные загадки».</a:t>
            </a:r>
            <a:endParaRPr lang="ru-RU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68958"/>
          </a:xfrm>
        </p:spPr>
        <p:txBody>
          <a:bodyPr/>
          <a:lstStyle/>
          <a:p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Предполагаемый результат</a:t>
            </a:r>
            <a:endParaRPr lang="ru-RU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Знать и называть овощи, их части</a:t>
            </a:r>
          </a:p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Овладеть обобщающим понятием</a:t>
            </a:r>
          </a:p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Определять на ощупь, по вкусу и узнавать по описанию</a:t>
            </a:r>
          </a:p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Находить сходство и различие по нескольким признакам</a:t>
            </a:r>
          </a:p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Составлять описательный рассказ об овоще с использованием опорной схемы</a:t>
            </a:r>
          </a:p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Знать, как растут овощи, где, как ухаживать за ними, о полезных свойствах, время сбора овощей, что можно приготовить из них, как заготавливают овощи на зиму</a:t>
            </a:r>
          </a:p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Уметь с помощью природно-бросового материала совместно с родителями находить оригинальные решения в создании необычных овощей, подбирать интересный познавательный материал к своему произведению</a:t>
            </a:r>
            <a:endParaRPr lang="ru-RU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00600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Продукт проектной деятельности</a:t>
            </a:r>
          </a:p>
          <a:p>
            <a:pPr algn="ctr">
              <a:buNone/>
            </a:pP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Изготовление «</a:t>
            </a: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Чудо-овоща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» из природно-бросового материала с составлением описательного рассказа о нем.</a:t>
            </a:r>
          </a:p>
          <a:p>
            <a:pPr>
              <a:buNone/>
            </a:pPr>
            <a:endParaRPr lang="ru-RU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Презентация проекта</a:t>
            </a:r>
          </a:p>
          <a:p>
            <a:pPr algn="ctr">
              <a:buNone/>
            </a:pP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Оформление выставки «Чудесное лукошко»</a:t>
            </a:r>
            <a:endParaRPr lang="ru-RU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8072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Интеграция образовательных областей по теме «Чудесное лукошко»</a:t>
            </a:r>
            <a:endParaRPr lang="ru-RU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693603"/>
              </p:ext>
            </p:extLst>
          </p:nvPr>
        </p:nvGraphicFramePr>
        <p:xfrm>
          <a:off x="179512" y="1268760"/>
          <a:ext cx="8712968" cy="5440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2016224"/>
                <a:gridCol w="4608512"/>
              </a:tblGrid>
              <a:tr h="73965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Образовательная область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Вид деятельности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Содержание деятельности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178946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Физическое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развитие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Двигательная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Сюжетная гимнастика «Что растет на грядке»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Подвижная игра «Собираем урожай»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Эстафеты «Кто быстрее соберет»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Игры с мячом «Да –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нет»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91171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Познавательное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развитие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Познавательно-исследовательская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Дидактическая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игра </a:t>
                      </a:r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«Угадай какой овощ», «Какой на вкус», «Что сначала, что потом»</a:t>
                      </a:r>
                    </a:p>
                    <a:p>
                      <a:r>
                        <a:rPr lang="ru-RU" sz="2000" kern="1200" dirty="0" smtClean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Рассматривание репродукций картин: А.Куприна «Натюрморт с кабачками и корзиной», Ван Гога «Картофель»</a:t>
                      </a:r>
                    </a:p>
                    <a:p>
                      <a:r>
                        <a:rPr lang="ru-RU" sz="2000" kern="1200" dirty="0" smtClean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Игра «Чудесный мешочек»</a:t>
                      </a:r>
                    </a:p>
                    <a:p>
                      <a:r>
                        <a:rPr lang="ru-RU" sz="2000" kern="1200" dirty="0" smtClean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ФЭМП «Больше – меньше», «Где что растет», «У кого больше»</a:t>
                      </a:r>
                      <a:endParaRPr lang="ru-RU" sz="2000" kern="1200" dirty="0">
                        <a:ln>
                          <a:solidFill>
                            <a:srgbClr val="003300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2232248" cy="490066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продолжение</a:t>
            </a:r>
            <a:endParaRPr lang="ru-RU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3029711"/>
              </p:ext>
            </p:extLst>
          </p:nvPr>
        </p:nvGraphicFramePr>
        <p:xfrm>
          <a:off x="251520" y="764704"/>
          <a:ext cx="8712968" cy="615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240"/>
                <a:gridCol w="2232248"/>
                <a:gridCol w="4320480"/>
              </a:tblGrid>
              <a:tr h="67082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Образовательная область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Вид деятельности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Содержание деятельности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97289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Социально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– коммуникативное развитие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Трудовая деятельность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Уборка урожая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Изготовление книжек-малюток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Мастер-класс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от родителей «Веселый салат»</a:t>
                      </a:r>
                    </a:p>
                    <a:p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Изготовление атрибутов к играм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15380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Речевое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развитие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Читательская 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«Про овощи и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фрукты» Степанов, «Овощи» </a:t>
                      </a:r>
                      <a:r>
                        <a:rPr lang="ru-RU" sz="2000" baseline="0" dirty="0" err="1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Ю.Тувим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, «</a:t>
                      </a:r>
                      <a:r>
                        <a:rPr lang="ru-RU" sz="2000" baseline="0" dirty="0" err="1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Чиполлино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  <a:r>
                        <a:rPr lang="ru-RU" sz="2000" baseline="0" dirty="0" err="1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Дж.Родари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, «Приходите в огород» Е.Благинина, «Капуста» </a:t>
                      </a:r>
                      <a:r>
                        <a:rPr lang="ru-RU" sz="2000" baseline="0" dirty="0" err="1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К.Тангрыкулиева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, «Огород» А.Прокофьев</a:t>
                      </a:r>
                      <a:endParaRPr lang="ru-RU" sz="2000" dirty="0" smtClean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45736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Социально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– коммуникативное развитие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Познавательно-исследовательская двигательная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Пальчиковые игры «Овощи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и фрукты»</a:t>
                      </a:r>
                    </a:p>
                    <a:p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Беседы о пользе овощей</a:t>
                      </a:r>
                    </a:p>
                    <a:p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Упражнение на развитие слухового внимания «Наша грядка»</a:t>
                      </a:r>
                    </a:p>
                    <a:p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Проблемные ситуации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3178696" cy="418058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продолжение</a:t>
            </a:r>
            <a:endParaRPr lang="ru-RU" sz="20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280272"/>
              </p:ext>
            </p:extLst>
          </p:nvPr>
        </p:nvGraphicFramePr>
        <p:xfrm>
          <a:off x="179512" y="692696"/>
          <a:ext cx="8712968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240"/>
                <a:gridCol w="2160240"/>
                <a:gridCol w="439248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Образовательная область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Вид деятельности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Содержание деятельности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95514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Социально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– коммуникативное  развитие 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Коммуникативная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Театрализация «В гостях у </a:t>
                      </a:r>
                      <a:r>
                        <a:rPr lang="ru-RU" sz="2000" dirty="0" err="1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Чиполлино</a:t>
                      </a:r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Игра-драматизация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«Будем знакомы»</a:t>
                      </a:r>
                    </a:p>
                    <a:p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Игра «В огороде у козы», «Повар и овощи»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95514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Художественно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– эстетическое развитие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Изобразительная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Рисуем, лепим,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конструируем «Овощная фантазия»</a:t>
                      </a:r>
                    </a:p>
                    <a:p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Изготовление поделок из овощей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46147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Художественно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– эстетическое развитие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Музыкальная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Музыкальная постановка сказки «Репка»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Огородная-хороводная</a:t>
                      </a:r>
                      <a:endParaRPr lang="ru-RU" sz="2000" dirty="0" smtClean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Разучивание песни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«Урожайная» Филиппенко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Words>801</Words>
  <Application>Microsoft Office PowerPoint</Application>
  <PresentationFormat>Экран (4:3)</PresentationFormat>
  <Paragraphs>112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Проект  «Чудесное лукошко»</vt:lpstr>
      <vt:lpstr>Паспорт проекта</vt:lpstr>
      <vt:lpstr>Презентация PowerPoint</vt:lpstr>
      <vt:lpstr>Предварительная работа</vt:lpstr>
      <vt:lpstr>Предполагаемый результат</vt:lpstr>
      <vt:lpstr>Презентация PowerPoint</vt:lpstr>
      <vt:lpstr>Интеграция образовательных областей по теме «Чудесное лукошко»</vt:lpstr>
      <vt:lpstr>продолжение</vt:lpstr>
      <vt:lpstr>продолжение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Детско-родительский образовательный проект «Чудесное лукошко»</dc:title>
  <dc:creator>Sain</dc:creator>
  <cp:lastModifiedBy>User</cp:lastModifiedBy>
  <cp:revision>41</cp:revision>
  <dcterms:created xsi:type="dcterms:W3CDTF">2011-09-27T07:51:00Z</dcterms:created>
  <dcterms:modified xsi:type="dcterms:W3CDTF">2021-04-21T01:47:11Z</dcterms:modified>
</cp:coreProperties>
</file>